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7559675" cy="10691800"/>
  <p:embeddedFontLst>
    <p:embeddedFont>
      <p:font typeface="Caveat"/>
      <p:regular r:id="rId18"/>
      <p:bold r:id="rId19"/>
    </p:embeddedFont>
    <p:embeddedFont>
      <p:font typeface="Cantarell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TP3H6lBx8Sy6Ut+Ane4xj7NCu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tarell-regular.fntdata"/><Relationship Id="rId22" Type="http://schemas.openxmlformats.org/officeDocument/2006/relationships/font" Target="fonts/Cantarell-italic.fntdata"/><Relationship Id="rId21" Type="http://schemas.openxmlformats.org/officeDocument/2006/relationships/font" Target="fonts/Cantarell-bold.fntdata"/><Relationship Id="rId24" Type="http://schemas.openxmlformats.org/officeDocument/2006/relationships/font" Target="fonts/Oswald-regular.fntdata"/><Relationship Id="rId23" Type="http://schemas.openxmlformats.org/officeDocument/2006/relationships/font" Target="fonts/Cantarell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Caveat-bold.fntdata"/><Relationship Id="rId18" Type="http://schemas.openxmlformats.org/officeDocument/2006/relationships/font" Target="fonts/Cave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4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6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7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8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8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9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9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0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0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50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0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0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0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4350240" y="2855520"/>
            <a:ext cx="441720" cy="103680"/>
            <a:chOff x="4350240" y="2855520"/>
            <a:chExt cx="441720" cy="103680"/>
          </a:xfrm>
        </p:grpSpPr>
        <p:sp>
          <p:nvSpPr>
            <p:cNvPr id="7" name="Google Shape;7;p12"/>
            <p:cNvSpPr/>
            <p:nvPr/>
          </p:nvSpPr>
          <p:spPr>
            <a:xfrm>
              <a:off x="4519080" y="2855520"/>
              <a:ext cx="103680" cy="1036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2"/>
            <p:cNvSpPr/>
            <p:nvPr/>
          </p:nvSpPr>
          <p:spPr>
            <a:xfrm>
              <a:off x="4688280" y="2855520"/>
              <a:ext cx="103680" cy="1036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2"/>
            <p:cNvSpPr/>
            <p:nvPr/>
          </p:nvSpPr>
          <p:spPr>
            <a:xfrm>
              <a:off x="4350240" y="2855520"/>
              <a:ext cx="103680" cy="1036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0E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/>
          <p:nvPr/>
        </p:nvSpPr>
        <p:spPr>
          <a:xfrm>
            <a:off x="671400" y="990720"/>
            <a:ext cx="7799760" cy="1728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800" u="none" cap="none" strike="noStrik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P2 – Transformez une maquette en site web avec HTML &amp; CSS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/>
          <p:nvPr/>
        </p:nvSpPr>
        <p:spPr>
          <a:xfrm>
            <a:off x="671400" y="3174840"/>
            <a:ext cx="7799760" cy="790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100" u="none" cap="none" strike="noStrike">
                <a:solidFill>
                  <a:srgbClr val="CACACA"/>
                </a:solidFill>
                <a:latin typeface="Caveat"/>
                <a:ea typeface="Caveat"/>
                <a:cs typeface="Caveat"/>
                <a:sym typeface="Caveat"/>
              </a:rPr>
              <a:t>par Thomas RANQUE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10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Le code</a:t>
            </a:r>
            <a:br>
              <a:rPr b="0" i="0" lang="fr-FR" sz="126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91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@media </a:t>
            </a:r>
            <a:endParaRPr b="0" i="0" sz="9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576000" y="1368360"/>
            <a:ext cx="2709000" cy="32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Prise en compte des break-points 992px &amp; 768px.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Desktop first : argument ‘max’ uniquement.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6000" y="432000"/>
            <a:ext cx="6787800" cy="387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/>
          <p:nvPr/>
        </p:nvSpPr>
        <p:spPr>
          <a:xfrm>
            <a:off x="571680" y="303480"/>
            <a:ext cx="4169880" cy="5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Bilan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576000" y="1512000"/>
            <a:ext cx="3167640" cy="32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Rigueur dans la structure HTML.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Prise en compte de la spécificité en CSS.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Les validateurs W3C.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1720" y="0"/>
            <a:ext cx="519192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4000" y="1728000"/>
            <a:ext cx="3960720" cy="3396600"/>
          </a:xfrm>
          <a:prstGeom prst="rect">
            <a:avLst/>
          </a:prstGeom>
          <a:noFill/>
          <a:ln>
            <a:noFill/>
          </a:ln>
          <a:effectLst>
            <a:outerShdw dir="13500000" dist="107932">
              <a:srgbClr val="808080">
                <a:alpha val="32941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/>
          <p:nvPr/>
        </p:nvSpPr>
        <p:spPr>
          <a:xfrm>
            <a:off x="571680" y="303480"/>
            <a:ext cx="4169880" cy="5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 projet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576000" y="1512000"/>
            <a:ext cx="3167640" cy="32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Intégration HTML &amp; CSS de maquettes graphiques du site Booki.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Site de réservation en ligne de locations de vacances.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Recherche par ville.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Desktop first.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Flexbox.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Break-points 992px / 768px.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160" y="0"/>
            <a:ext cx="3930480" cy="51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/>
          <p:nvPr/>
        </p:nvSpPr>
        <p:spPr>
          <a:xfrm>
            <a:off x="358200" y="232920"/>
            <a:ext cx="3783600" cy="8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1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Découpe sémantique</a:t>
            </a:r>
            <a:br>
              <a:rPr b="0" i="0" lang="fr-FR" sz="1206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938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définition des balises sémantiques</a:t>
            </a:r>
            <a:endParaRPr b="0" i="0" sz="93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1872000" y="1332000"/>
            <a:ext cx="208764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&lt;header&gt;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	&lt;nav&gt;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&lt;/header&gt;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&lt;main&gt;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	&lt;form&gt;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	&lt;.main-content&gt;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		&lt;section&gt;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		&lt;section&gt;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	&lt;/.main-content&gt;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	&lt;aside&gt;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&lt;/main&gt;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&lt;footer&gt;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000" y="360"/>
            <a:ext cx="3930480" cy="51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10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Rendu visuel du projet</a:t>
            </a:r>
            <a:br>
              <a:rPr b="0" i="0" lang="fr-FR" sz="126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91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Format Desktop / Tablette / Mobile</a:t>
            </a:r>
            <a:endParaRPr b="0" i="0" sz="9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1480680"/>
            <a:ext cx="4350240" cy="32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000" y="157320"/>
            <a:ext cx="3513600" cy="4090320"/>
          </a:xfrm>
          <a:prstGeom prst="rect">
            <a:avLst/>
          </a:prstGeom>
          <a:noFill/>
          <a:ln>
            <a:noFill/>
          </a:ln>
          <a:effectLst>
            <a:outerShdw dir="8100000" dist="107932">
              <a:srgbClr val="808080">
                <a:alpha val="29803"/>
              </a:srgbClr>
            </a:outerShdw>
          </a:effectLst>
        </p:spPr>
      </p:pic>
      <p:pic>
        <p:nvPicPr>
          <p:cNvPr id="189" name="Google Shape;18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4880" y="974160"/>
            <a:ext cx="1812600" cy="2807640"/>
          </a:xfrm>
          <a:prstGeom prst="rect">
            <a:avLst/>
          </a:prstGeom>
          <a:noFill/>
          <a:ln>
            <a:noFill/>
          </a:ln>
          <a:effectLst>
            <a:outerShdw dir="8100000" dist="107932">
              <a:srgbClr val="80808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571680" y="303480"/>
            <a:ext cx="4169880" cy="5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 code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&lt;head&gt;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576000" y="1512000"/>
            <a:ext cx="3167640" cy="32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Meta ‘UTF-8’ &amp; ‘viewport’.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Fonts Google &amp; Font Awesome (icones).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Normalize.css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rPr>
              <a:t>Css en 4 parties.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000" y="923040"/>
            <a:ext cx="5039640" cy="28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10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Le code</a:t>
            </a:r>
            <a:br>
              <a:rPr b="0" i="0" lang="fr-FR" sz="126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91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&lt;header&gt;</a:t>
            </a:r>
            <a:endParaRPr b="0" i="0" sz="9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576000" y="1512360"/>
            <a:ext cx="3167640" cy="32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Logo &amp; &lt;nav&gt;.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Mise en place des variables CSS.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Définition de la police par défaut.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Définition des couleurs par défaut.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Mise en place du ‘box-sizing’.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Définition des balises titre (h1, h2).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000" y="424440"/>
            <a:ext cx="5687640" cy="13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3640" y="1885680"/>
            <a:ext cx="4742280" cy="481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10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Le code</a:t>
            </a:r>
            <a:br>
              <a:rPr b="0" i="0" lang="fr-FR" sz="126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91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&lt;form&gt;</a:t>
            </a:r>
            <a:endParaRPr b="0" i="0" sz="9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576000" y="1368360"/>
            <a:ext cx="3167640" cy="32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Fieldset englobant.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Classes ‘search’ &amp; ‘options’.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2 &lt;span&gt; pour le bouton ‘submit’.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&lt;label&gt; utilisé avec pseudo-classes ‘::before’ pour le design des filtres.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12000"/>
            <a:ext cx="5947200" cy="266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4000" y="-33120"/>
            <a:ext cx="4715640" cy="4785120"/>
          </a:xfrm>
          <a:prstGeom prst="rect">
            <a:avLst/>
          </a:prstGeom>
          <a:noFill/>
          <a:ln>
            <a:noFill/>
          </a:ln>
          <a:effectLst>
            <a:outerShdw dir="8100000" dist="107932">
              <a:srgbClr val="80808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10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Le code</a:t>
            </a:r>
            <a:br>
              <a:rPr b="0" i="0" lang="fr-FR" sz="126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91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&lt;section&gt; &lt;aside&gt;</a:t>
            </a:r>
            <a:endParaRPr b="0" i="0" sz="9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576000" y="1368360"/>
            <a:ext cx="2303640" cy="32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Srcset avec les propriétés ‘w’ &amp; ‘sizes’ (prise en compte des zooms).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Structure de la card :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Card-image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Card-body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	card-title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	card-rating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Couleur de l’étoile.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5360" y="360"/>
            <a:ext cx="5858280" cy="514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3640" y="2582280"/>
            <a:ext cx="5495400" cy="5132520"/>
          </a:xfrm>
          <a:prstGeom prst="rect">
            <a:avLst/>
          </a:prstGeom>
          <a:noFill/>
          <a:ln>
            <a:noFill/>
          </a:ln>
          <a:effectLst>
            <a:outerShdw dir="13500000" dist="107932">
              <a:srgbClr val="80808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/>
          <p:nvPr/>
        </p:nvSpPr>
        <p:spPr>
          <a:xfrm>
            <a:off x="1278000" y="251280"/>
            <a:ext cx="3783600" cy="825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10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Le code</a:t>
            </a:r>
            <a:br>
              <a:rPr b="0" i="0" lang="fr-FR" sz="126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fr-FR" sz="910" u="none" cap="none" strike="noStrike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&lt;footer&gt;</a:t>
            </a:r>
            <a:endParaRPr b="0" i="0" sz="91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1296000" y="1368360"/>
            <a:ext cx="2709000" cy="32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latin typeface="Cantarell"/>
                <a:ea typeface="Cantarell"/>
                <a:cs typeface="Cantarell"/>
                <a:sym typeface="Cantarell"/>
              </a:rPr>
              <a:t>3 divs constituées d’un titre &lt;strong&gt; et d’entrées &lt;p&gt;.</a:t>
            </a:r>
            <a:endParaRPr sz="1300"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9700"/>
            <a:ext cx="5518525" cy="27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6000" y="432360"/>
            <a:ext cx="5651641" cy="381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